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59" r:id="rId4"/>
    <p:sldId id="267" r:id="rId5"/>
    <p:sldId id="272" r:id="rId6"/>
    <p:sldId id="274" r:id="rId7"/>
    <p:sldId id="277" r:id="rId8"/>
    <p:sldId id="276" r:id="rId9"/>
    <p:sldId id="281" r:id="rId10"/>
    <p:sldId id="288" r:id="rId11"/>
    <p:sldId id="283" r:id="rId12"/>
    <p:sldId id="286" r:id="rId13"/>
    <p:sldId id="290" r:id="rId14"/>
    <p:sldId id="279" r:id="rId15"/>
    <p:sldId id="291" r:id="rId16"/>
    <p:sldId id="300" r:id="rId17"/>
    <p:sldId id="301" r:id="rId18"/>
    <p:sldId id="299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12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fld id="{FCF6A10A-2135-4F2A-8052-CF879DD4C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3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28BE7-5C39-402D-B63C-F4888F776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66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9B348-9EFD-4F99-8B05-FF91EF5C21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96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1EEF-0B70-46CA-86A5-85F8D2E43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0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891 w 1773"/>
              <a:gd name="T1" fmla="*/ 0 h 4320"/>
              <a:gd name="T2" fmla="*/ 921 w 1773"/>
              <a:gd name="T3" fmla="*/ 111 h 4320"/>
              <a:gd name="T4" fmla="*/ 957 w 1773"/>
              <a:gd name="T5" fmla="*/ 217 h 4320"/>
              <a:gd name="T6" fmla="*/ 1007 w 1773"/>
              <a:gd name="T7" fmla="*/ 312 h 4320"/>
              <a:gd name="T8" fmla="*/ 1069 w 1773"/>
              <a:gd name="T9" fmla="*/ 387 h 4320"/>
              <a:gd name="T10" fmla="*/ 1145 w 1773"/>
              <a:gd name="T11" fmla="*/ 456 h 4320"/>
              <a:gd name="T12" fmla="*/ 1227 w 1773"/>
              <a:gd name="T13" fmla="*/ 520 h 4320"/>
              <a:gd name="T14" fmla="*/ 1311 w 1773"/>
              <a:gd name="T15" fmla="*/ 584 h 4320"/>
              <a:gd name="T16" fmla="*/ 1390 w 1773"/>
              <a:gd name="T17" fmla="*/ 651 h 4320"/>
              <a:gd name="T18" fmla="*/ 1456 w 1773"/>
              <a:gd name="T19" fmla="*/ 725 h 4320"/>
              <a:gd name="T20" fmla="*/ 1505 w 1773"/>
              <a:gd name="T21" fmla="*/ 808 h 4320"/>
              <a:gd name="T22" fmla="*/ 1530 w 1773"/>
              <a:gd name="T23" fmla="*/ 907 h 4320"/>
              <a:gd name="T24" fmla="*/ 1534 w 1773"/>
              <a:gd name="T25" fmla="*/ 1013 h 4320"/>
              <a:gd name="T26" fmla="*/ 1523 w 1773"/>
              <a:gd name="T27" fmla="*/ 1125 h 4320"/>
              <a:gd name="T28" fmla="*/ 1508 w 1773"/>
              <a:gd name="T29" fmla="*/ 1237 h 4320"/>
              <a:gd name="T30" fmla="*/ 1496 w 1773"/>
              <a:gd name="T31" fmla="*/ 1350 h 4320"/>
              <a:gd name="T32" fmla="*/ 1497 w 1773"/>
              <a:gd name="T33" fmla="*/ 1458 h 4320"/>
              <a:gd name="T34" fmla="*/ 1517 w 1773"/>
              <a:gd name="T35" fmla="*/ 1560 h 4320"/>
              <a:gd name="T36" fmla="*/ 1557 w 1773"/>
              <a:gd name="T37" fmla="*/ 1659 h 4320"/>
              <a:gd name="T38" fmla="*/ 1611 w 1773"/>
              <a:gd name="T39" fmla="*/ 1757 h 4320"/>
              <a:gd name="T40" fmla="*/ 1669 w 1773"/>
              <a:gd name="T41" fmla="*/ 1855 h 4320"/>
              <a:gd name="T42" fmla="*/ 1721 w 1773"/>
              <a:gd name="T43" fmla="*/ 1954 h 4320"/>
              <a:gd name="T44" fmla="*/ 1759 w 1773"/>
              <a:gd name="T45" fmla="*/ 2057 h 4320"/>
              <a:gd name="T46" fmla="*/ 1773 w 1773"/>
              <a:gd name="T47" fmla="*/ 2160 h 4320"/>
              <a:gd name="T48" fmla="*/ 1759 w 1773"/>
              <a:gd name="T49" fmla="*/ 2263 h 4320"/>
              <a:gd name="T50" fmla="*/ 1721 w 1773"/>
              <a:gd name="T51" fmla="*/ 2366 h 4320"/>
              <a:gd name="T52" fmla="*/ 1669 w 1773"/>
              <a:gd name="T53" fmla="*/ 2465 h 4320"/>
              <a:gd name="T54" fmla="*/ 1611 w 1773"/>
              <a:gd name="T55" fmla="*/ 2563 h 4320"/>
              <a:gd name="T56" fmla="*/ 1557 w 1773"/>
              <a:gd name="T57" fmla="*/ 2661 h 4320"/>
              <a:gd name="T58" fmla="*/ 1517 w 1773"/>
              <a:gd name="T59" fmla="*/ 2760 h 4320"/>
              <a:gd name="T60" fmla="*/ 1497 w 1773"/>
              <a:gd name="T61" fmla="*/ 2862 h 4320"/>
              <a:gd name="T62" fmla="*/ 1496 w 1773"/>
              <a:gd name="T63" fmla="*/ 2970 h 4320"/>
              <a:gd name="T64" fmla="*/ 1508 w 1773"/>
              <a:gd name="T65" fmla="*/ 3083 h 4320"/>
              <a:gd name="T66" fmla="*/ 1523 w 1773"/>
              <a:gd name="T67" fmla="*/ 3195 h 4320"/>
              <a:gd name="T68" fmla="*/ 1534 w 1773"/>
              <a:gd name="T69" fmla="*/ 3307 h 4320"/>
              <a:gd name="T70" fmla="*/ 1530 w 1773"/>
              <a:gd name="T71" fmla="*/ 3413 h 4320"/>
              <a:gd name="T72" fmla="*/ 1505 w 1773"/>
              <a:gd name="T73" fmla="*/ 3512 h 4320"/>
              <a:gd name="T74" fmla="*/ 1456 w 1773"/>
              <a:gd name="T75" fmla="*/ 3595 h 4320"/>
              <a:gd name="T76" fmla="*/ 1390 w 1773"/>
              <a:gd name="T77" fmla="*/ 3669 h 4320"/>
              <a:gd name="T78" fmla="*/ 1311 w 1773"/>
              <a:gd name="T79" fmla="*/ 3736 h 4320"/>
              <a:gd name="T80" fmla="*/ 1227 w 1773"/>
              <a:gd name="T81" fmla="*/ 3800 h 4320"/>
              <a:gd name="T82" fmla="*/ 1145 w 1773"/>
              <a:gd name="T83" fmla="*/ 3864 h 4320"/>
              <a:gd name="T84" fmla="*/ 1069 w 1773"/>
              <a:gd name="T85" fmla="*/ 3933 h 4320"/>
              <a:gd name="T86" fmla="*/ 1007 w 1773"/>
              <a:gd name="T87" fmla="*/ 4008 h 4320"/>
              <a:gd name="T88" fmla="*/ 957 w 1773"/>
              <a:gd name="T89" fmla="*/ 4103 h 4320"/>
              <a:gd name="T90" fmla="*/ 921 w 1773"/>
              <a:gd name="T91" fmla="*/ 4209 h 4320"/>
              <a:gd name="T92" fmla="*/ 891 w 1773"/>
              <a:gd name="T93" fmla="*/ 4320 h 4320"/>
              <a:gd name="T94" fmla="*/ 0 w 1773"/>
              <a:gd name="T9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188 w 1037"/>
              <a:gd name="T1" fmla="*/ 55 h 4320"/>
              <a:gd name="T2" fmla="*/ 234 w 1037"/>
              <a:gd name="T3" fmla="*/ 223 h 4320"/>
              <a:gd name="T4" fmla="*/ 292 w 1037"/>
              <a:gd name="T5" fmla="*/ 381 h 4320"/>
              <a:gd name="T6" fmla="*/ 382 w 1037"/>
              <a:gd name="T7" fmla="*/ 503 h 4320"/>
              <a:gd name="T8" fmla="*/ 502 w 1037"/>
              <a:gd name="T9" fmla="*/ 603 h 4320"/>
              <a:gd name="T10" fmla="*/ 628 w 1037"/>
              <a:gd name="T11" fmla="*/ 700 h 4320"/>
              <a:gd name="T12" fmla="*/ 736 w 1037"/>
              <a:gd name="T13" fmla="*/ 808 h 4320"/>
              <a:gd name="T14" fmla="*/ 800 w 1037"/>
              <a:gd name="T15" fmla="*/ 937 h 4320"/>
              <a:gd name="T16" fmla="*/ 812 w 1037"/>
              <a:gd name="T17" fmla="*/ 1085 h 4320"/>
              <a:gd name="T18" fmla="*/ 796 w 1037"/>
              <a:gd name="T19" fmla="*/ 1242 h 4320"/>
              <a:gd name="T20" fmla="*/ 778 w 1037"/>
              <a:gd name="T21" fmla="*/ 1401 h 4320"/>
              <a:gd name="T22" fmla="*/ 784 w 1037"/>
              <a:gd name="T23" fmla="*/ 1551 h 4320"/>
              <a:gd name="T24" fmla="*/ 841 w 1037"/>
              <a:gd name="T25" fmla="*/ 1702 h 4320"/>
              <a:gd name="T26" fmla="*/ 926 w 1037"/>
              <a:gd name="T27" fmla="*/ 1851 h 4320"/>
              <a:gd name="T28" fmla="*/ 1003 w 1037"/>
              <a:gd name="T29" fmla="*/ 2003 h 4320"/>
              <a:gd name="T30" fmla="*/ 1037 w 1037"/>
              <a:gd name="T31" fmla="*/ 2160 h 4320"/>
              <a:gd name="T32" fmla="*/ 1003 w 1037"/>
              <a:gd name="T33" fmla="*/ 2317 h 4320"/>
              <a:gd name="T34" fmla="*/ 926 w 1037"/>
              <a:gd name="T35" fmla="*/ 2469 h 4320"/>
              <a:gd name="T36" fmla="*/ 841 w 1037"/>
              <a:gd name="T37" fmla="*/ 2618 h 4320"/>
              <a:gd name="T38" fmla="*/ 784 w 1037"/>
              <a:gd name="T39" fmla="*/ 2769 h 4320"/>
              <a:gd name="T40" fmla="*/ 778 w 1037"/>
              <a:gd name="T41" fmla="*/ 2919 h 4320"/>
              <a:gd name="T42" fmla="*/ 796 w 1037"/>
              <a:gd name="T43" fmla="*/ 3078 h 4320"/>
              <a:gd name="T44" fmla="*/ 812 w 1037"/>
              <a:gd name="T45" fmla="*/ 3235 h 4320"/>
              <a:gd name="T46" fmla="*/ 800 w 1037"/>
              <a:gd name="T47" fmla="*/ 3383 h 4320"/>
              <a:gd name="T48" fmla="*/ 736 w 1037"/>
              <a:gd name="T49" fmla="*/ 3512 h 4320"/>
              <a:gd name="T50" fmla="*/ 628 w 1037"/>
              <a:gd name="T51" fmla="*/ 3620 h 4320"/>
              <a:gd name="T52" fmla="*/ 502 w 1037"/>
              <a:gd name="T53" fmla="*/ 3717 h 4320"/>
              <a:gd name="T54" fmla="*/ 382 w 1037"/>
              <a:gd name="T55" fmla="*/ 3817 h 4320"/>
              <a:gd name="T56" fmla="*/ 292 w 1037"/>
              <a:gd name="T57" fmla="*/ 3939 h 4320"/>
              <a:gd name="T58" fmla="*/ 234 w 1037"/>
              <a:gd name="T59" fmla="*/ 4097 h 4320"/>
              <a:gd name="T60" fmla="*/ 188 w 1037"/>
              <a:gd name="T61" fmla="*/ 4265 h 4320"/>
              <a:gd name="T62" fmla="*/ 17 w 1037"/>
              <a:gd name="T63" fmla="*/ 4278 h 4320"/>
              <a:gd name="T64" fmla="*/ 60 w 1037"/>
              <a:gd name="T65" fmla="*/ 4131 h 4320"/>
              <a:gd name="T66" fmla="*/ 109 w 1037"/>
              <a:gd name="T67" fmla="*/ 3964 h 4320"/>
              <a:gd name="T68" fmla="*/ 186 w 1037"/>
              <a:gd name="T69" fmla="*/ 3804 h 4320"/>
              <a:gd name="T70" fmla="*/ 303 w 1037"/>
              <a:gd name="T71" fmla="*/ 3672 h 4320"/>
              <a:gd name="T72" fmla="*/ 438 w 1037"/>
              <a:gd name="T73" fmla="*/ 3565 h 4320"/>
              <a:gd name="T74" fmla="*/ 561 w 1037"/>
              <a:gd name="T75" fmla="*/ 3466 h 4320"/>
              <a:gd name="T76" fmla="*/ 638 w 1037"/>
              <a:gd name="T77" fmla="*/ 3367 h 4320"/>
              <a:gd name="T78" fmla="*/ 654 w 1037"/>
              <a:gd name="T79" fmla="*/ 3265 h 4320"/>
              <a:gd name="T80" fmla="*/ 642 w 1037"/>
              <a:gd name="T81" fmla="*/ 3137 h 4320"/>
              <a:gd name="T82" fmla="*/ 620 w 1037"/>
              <a:gd name="T83" fmla="*/ 2952 h 4320"/>
              <a:gd name="T84" fmla="*/ 628 w 1037"/>
              <a:gd name="T85" fmla="*/ 2737 h 4320"/>
              <a:gd name="T86" fmla="*/ 685 w 1037"/>
              <a:gd name="T87" fmla="*/ 2574 h 4320"/>
              <a:gd name="T88" fmla="*/ 767 w 1037"/>
              <a:gd name="T89" fmla="*/ 2423 h 4320"/>
              <a:gd name="T90" fmla="*/ 834 w 1037"/>
              <a:gd name="T91" fmla="*/ 2303 h 4320"/>
              <a:gd name="T92" fmla="*/ 873 w 1037"/>
              <a:gd name="T93" fmla="*/ 2194 h 4320"/>
              <a:gd name="T94" fmla="*/ 864 w 1037"/>
              <a:gd name="T95" fmla="*/ 2092 h 4320"/>
              <a:gd name="T96" fmla="*/ 813 w 1037"/>
              <a:gd name="T97" fmla="*/ 1978 h 4320"/>
              <a:gd name="T98" fmla="*/ 739 w 1037"/>
              <a:gd name="T99" fmla="*/ 1848 h 4320"/>
              <a:gd name="T100" fmla="*/ 661 w 1037"/>
              <a:gd name="T101" fmla="*/ 1694 h 4320"/>
              <a:gd name="T102" fmla="*/ 618 w 1037"/>
              <a:gd name="T103" fmla="*/ 1511 h 4320"/>
              <a:gd name="T104" fmla="*/ 626 w 1037"/>
              <a:gd name="T105" fmla="*/ 1299 h 4320"/>
              <a:gd name="T106" fmla="*/ 647 w 1037"/>
              <a:gd name="T107" fmla="*/ 1139 h 4320"/>
              <a:gd name="T108" fmla="*/ 652 w 1037"/>
              <a:gd name="T109" fmla="*/ 1018 h 4320"/>
              <a:gd name="T110" fmla="*/ 620 w 1037"/>
              <a:gd name="T111" fmla="*/ 920 h 4320"/>
              <a:gd name="T112" fmla="*/ 523 w 1037"/>
              <a:gd name="T113" fmla="*/ 822 h 4320"/>
              <a:gd name="T114" fmla="*/ 392 w 1037"/>
              <a:gd name="T115" fmla="*/ 721 h 4320"/>
              <a:gd name="T116" fmla="*/ 261 w 1037"/>
              <a:gd name="T117" fmla="*/ 607 h 4320"/>
              <a:gd name="T118" fmla="*/ 156 w 1037"/>
              <a:gd name="T119" fmla="*/ 465 h 4320"/>
              <a:gd name="T120" fmla="*/ 90 w 1037"/>
              <a:gd name="T121" fmla="*/ 301 h 4320"/>
              <a:gd name="T122" fmla="*/ 46 w 1037"/>
              <a:gd name="T123" fmla="*/ 137 h 4320"/>
              <a:gd name="T124" fmla="*/ 0 w 1037"/>
              <a:gd name="T1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/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16C8D-E05E-42B6-8EDB-64E831D29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885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0C93-970F-4868-9559-9E1D2570C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10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E515F-1C44-4EA9-878A-285669E50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0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0C5B9-81E6-4BD7-B892-B0E65A2C29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70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B807-0708-4375-A3AB-29DEED99CF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7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fld id="{7C7D34FC-FFED-420E-B32E-01D27EBA4F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54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11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2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fld id="{AAC19110-0A0B-421A-A7CC-677EAA729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  <a:latin typeface="Corbel" pitchFamily="34" charset="0"/>
              </a:defRPr>
            </a:lvl1pPr>
          </a:lstStyle>
          <a:p>
            <a:fld id="{0B2D109B-8E4B-4049-AD5E-887D323E890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11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5"/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155 w 211"/>
              <a:gd name="T1" fmla="*/ 1728 h 2160"/>
              <a:gd name="T2" fmla="*/ 211 w 211"/>
              <a:gd name="T3" fmla="*/ 1512 h 2160"/>
              <a:gd name="T4" fmla="*/ 155 w 211"/>
              <a:gd name="T5" fmla="*/ 1296 h 2160"/>
              <a:gd name="T6" fmla="*/ 211 w 211"/>
              <a:gd name="T7" fmla="*/ 1080 h 2160"/>
              <a:gd name="T8" fmla="*/ 155 w 211"/>
              <a:gd name="T9" fmla="*/ 864 h 2160"/>
              <a:gd name="T10" fmla="*/ 211 w 211"/>
              <a:gd name="T11" fmla="*/ 648 h 2160"/>
              <a:gd name="T12" fmla="*/ 155 w 211"/>
              <a:gd name="T13" fmla="*/ 432 h 2160"/>
              <a:gd name="T14" fmla="*/ 211 w 211"/>
              <a:gd name="T15" fmla="*/ 216 h 2160"/>
              <a:gd name="T16" fmla="*/ 155 w 211"/>
              <a:gd name="T17" fmla="*/ 0 h 2160"/>
              <a:gd name="T18" fmla="*/ 0 w 211"/>
              <a:gd name="T19" fmla="*/ 0 h 2160"/>
              <a:gd name="T20" fmla="*/ 0 w 211"/>
              <a:gd name="T21" fmla="*/ 2160 h 2160"/>
              <a:gd name="T22" fmla="*/ 155 w 211"/>
              <a:gd name="T23" fmla="*/ 2160 h 2160"/>
              <a:gd name="T24" fmla="*/ 211 w 211"/>
              <a:gd name="T25" fmla="*/ 1944 h 2160"/>
              <a:gd name="T26" fmla="*/ 155 w 211"/>
              <a:gd name="T27" fmla="*/ 172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8" r:id="rId3"/>
    <p:sldLayoutId id="2147483701" r:id="rId4"/>
    <p:sldLayoutId id="2147483702" r:id="rId5"/>
    <p:sldLayoutId id="2147483703" r:id="rId6"/>
    <p:sldLayoutId id="2147483704" r:id="rId7"/>
    <p:sldLayoutId id="2147483709" r:id="rId8"/>
    <p:sldLayoutId id="2147483710" r:id="rId9"/>
    <p:sldLayoutId id="2147483705" r:id="rId10"/>
    <p:sldLayoutId id="214748370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2.png"/><Relationship Id="rId4" Type="http://schemas.openxmlformats.org/officeDocument/2006/relationships/hyperlink" Target="http://www.solnet.ee/names/d_00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17" Type="http://schemas.microsoft.com/office/2007/relationships/hdphoto" Target="../media/hdphoto7.wdp"/><Relationship Id="rId2" Type="http://schemas.openxmlformats.org/officeDocument/2006/relationships/image" Target="../media/image56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microsoft.com/office/2007/relationships/hdphoto" Target="../media/hdphoto3.wdp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names/m_00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solnet.ee/names/d_00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1.jpe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304299" y="4581128"/>
            <a:ext cx="283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Поликутина</a:t>
            </a:r>
            <a:r>
              <a:rPr lang="ru-RU" altLang="ru-RU" sz="24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Ольга Николаевна</a:t>
            </a:r>
            <a:endParaRPr lang="ru-RU" altLang="ru-RU" sz="24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Заголовок 1"/>
          <p:cNvSpPr>
            <a:spLocks/>
          </p:cNvSpPr>
          <p:nvPr/>
        </p:nvSpPr>
        <p:spPr bwMode="auto">
          <a:xfrm>
            <a:off x="5580112" y="2079221"/>
            <a:ext cx="1900237" cy="1608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148" name="Заголовок 1"/>
          <p:cNvSpPr>
            <a:spLocks/>
          </p:cNvSpPr>
          <p:nvPr/>
        </p:nvSpPr>
        <p:spPr bwMode="auto">
          <a:xfrm flipH="1">
            <a:off x="1432049" y="2126845"/>
            <a:ext cx="1800225" cy="1512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pic>
        <p:nvPicPr>
          <p:cNvPr id="11" name="Рисунок 10" descr="img3.jpg (12560 bytes)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77072"/>
            <a:ext cx="2505075" cy="231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Содержимое 4" descr="кораблик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141663"/>
            <a:ext cx="2792412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dirty="0" smtClean="0"/>
              <a:t>«Учимся произносить правильно!»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11188" y="260350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400">
                <a:solidFill>
                  <a:srgbClr val="FF0066"/>
                </a:solidFill>
                <a:latin typeface="Arial" charset="0"/>
              </a:rPr>
              <a:t>Найди картинки со звуком Л</a:t>
            </a:r>
          </a:p>
        </p:txBody>
      </p:sp>
      <p:pic>
        <p:nvPicPr>
          <p:cNvPr id="53" name="Picture 2" descr="шар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448" r="26315" b="44827"/>
          <a:stretch>
            <a:fillRect/>
          </a:stretch>
        </p:blipFill>
        <p:spPr bwMode="auto">
          <a:xfrm>
            <a:off x="6084888" y="1052513"/>
            <a:ext cx="12239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6" descr="http://www.lenagold.ru/fon/clipart/p/per/perets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1508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:\Documents and Settings\учитель\Мои документы\Мои рисунки\0bf335ad006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6732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32" name="Picture 288" descr="AP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03713"/>
            <a:ext cx="1584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34" name="Picture 290" descr="CHEES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1296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042988" y="3573463"/>
            <a:ext cx="1296987" cy="12239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1afeabd9c36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91088"/>
            <a:ext cx="12969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33600"/>
            <a:ext cx="977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755650" y="5492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</a:rPr>
              <a:t>Найди лишнюю картинку</a:t>
            </a:r>
          </a:p>
        </p:txBody>
      </p:sp>
      <p:pic>
        <p:nvPicPr>
          <p:cNvPr id="18" name="Рисунок 17" descr="M08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7859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1" descr="ПОМИДОР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36865" r="3125" b="36865"/>
          <a:stretch>
            <a:fillRect/>
          </a:stretch>
        </p:blipFill>
        <p:spPr bwMode="auto">
          <a:xfrm>
            <a:off x="2843213" y="1412875"/>
            <a:ext cx="16716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20800"/>
            <a:ext cx="12239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6" descr="C:\Documents and Settings\Кирил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0350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CLTH1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15462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MCj042838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13557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9540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51225"/>
            <a:ext cx="16557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99592" y="260350"/>
            <a:ext cx="79928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400" dirty="0" smtClean="0">
                <a:solidFill>
                  <a:srgbClr val="FF0066"/>
                </a:solidFill>
                <a:latin typeface="Arial" charset="0"/>
              </a:rPr>
              <a:t>«Кто </a:t>
            </a:r>
            <a:r>
              <a:rPr lang="ru-RU" altLang="ru-RU" sz="4400" dirty="0">
                <a:solidFill>
                  <a:srgbClr val="FF0066"/>
                </a:solidFill>
                <a:latin typeface="Arial" charset="0"/>
              </a:rPr>
              <a:t>поедет на паровозике</a:t>
            </a:r>
            <a:r>
              <a:rPr lang="ru-RU" altLang="ru-RU" sz="4400" dirty="0" smtClean="0">
                <a:solidFill>
                  <a:srgbClr val="FF0066"/>
                </a:solidFill>
                <a:latin typeface="Arial" charset="0"/>
              </a:rPr>
              <a:t>?»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Arial" charset="0"/>
              </a:rPr>
              <a:t>В названии каких животных и птиц есть звук Л?</a:t>
            </a:r>
            <a:endParaRPr lang="ru-RU" altLang="ru-RU" sz="2400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7411" name="Группа 1"/>
          <p:cNvGrpSpPr>
            <a:grpSpLocks/>
          </p:cNvGrpSpPr>
          <p:nvPr/>
        </p:nvGrpSpPr>
        <p:grpSpPr bwMode="auto">
          <a:xfrm>
            <a:off x="684213" y="1484313"/>
            <a:ext cx="7620000" cy="2016125"/>
            <a:chOff x="316419" y="1169633"/>
            <a:chExt cx="7554853" cy="1934522"/>
          </a:xfrm>
        </p:grpSpPr>
        <p:grpSp>
          <p:nvGrpSpPr>
            <p:cNvPr id="17416" name="Группа 5"/>
            <p:cNvGrpSpPr>
              <a:grpSpLocks/>
            </p:cNvGrpSpPr>
            <p:nvPr/>
          </p:nvGrpSpPr>
          <p:grpSpPr bwMode="auto">
            <a:xfrm>
              <a:off x="316419" y="2466373"/>
              <a:ext cx="1317625" cy="629044"/>
              <a:chOff x="309980" y="2450768"/>
              <a:chExt cx="1317625" cy="629044"/>
            </a:xfrm>
          </p:grpSpPr>
          <p:pic>
            <p:nvPicPr>
              <p:cNvPr id="1434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9980" y="2450768"/>
                <a:ext cx="1317625" cy="176213"/>
              </a:xfrm>
              <a:prstGeom prst="rect">
                <a:avLst/>
              </a:prstGeom>
              <a:ln w="3175"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pic>
          <p:grpSp>
            <p:nvGrpSpPr>
              <p:cNvPr id="17426" name="Группа 3"/>
              <p:cNvGrpSpPr>
                <a:grpSpLocks/>
              </p:cNvGrpSpPr>
              <p:nvPr/>
            </p:nvGrpSpPr>
            <p:grpSpPr bwMode="auto">
              <a:xfrm>
                <a:off x="425450" y="2590800"/>
                <a:ext cx="1118232" cy="489012"/>
                <a:chOff x="425450" y="2590800"/>
                <a:chExt cx="1118232" cy="489012"/>
              </a:xfrm>
            </p:grpSpPr>
            <p:sp>
              <p:nvSpPr>
                <p:cNvPr id="3" name="Блок-схема: узел 2"/>
                <p:cNvSpPr/>
                <p:nvPr/>
              </p:nvSpPr>
              <p:spPr>
                <a:xfrm>
                  <a:off x="1085925" y="2590448"/>
                  <a:ext cx="458013" cy="456973"/>
                </a:xfrm>
                <a:prstGeom prst="flowChartConnector">
                  <a:avLst/>
                </a:prstGeom>
                <a:solidFill>
                  <a:srgbClr val="00B05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Блок-схема: узел 13"/>
                <p:cNvSpPr/>
                <p:nvPr/>
              </p:nvSpPr>
              <p:spPr>
                <a:xfrm>
                  <a:off x="424876" y="2622436"/>
                  <a:ext cx="458013" cy="456973"/>
                </a:xfrm>
                <a:prstGeom prst="flowChartConnector">
                  <a:avLst/>
                </a:prstGeom>
                <a:solidFill>
                  <a:srgbClr val="00B05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Группа 27"/>
            <p:cNvGrpSpPr/>
            <p:nvPr/>
          </p:nvGrpSpPr>
          <p:grpSpPr>
            <a:xfrm>
              <a:off x="1634044" y="2466373"/>
              <a:ext cx="1317625" cy="633413"/>
              <a:chOff x="304800" y="2446399"/>
              <a:chExt cx="1317625" cy="633413"/>
            </a:xfrm>
            <a:solidFill>
              <a:srgbClr val="00B050"/>
            </a:solidFill>
          </p:grpSpPr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" y="2446399"/>
                <a:ext cx="1317625" cy="17621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  <p:grpSp>
            <p:nvGrpSpPr>
              <p:cNvPr id="9" name="Группа 29"/>
              <p:cNvGrpSpPr/>
              <p:nvPr/>
            </p:nvGrpSpPr>
            <p:grpSpPr>
              <a:xfrm>
                <a:off x="425450" y="2590800"/>
                <a:ext cx="1118232" cy="489012"/>
                <a:chOff x="425450" y="2590800"/>
                <a:chExt cx="1118232" cy="489012"/>
              </a:xfrm>
              <a:grpFill/>
            </p:grpSpPr>
            <p:sp>
              <p:nvSpPr>
                <p:cNvPr id="31" name="Блок-схема: узел 30"/>
                <p:cNvSpPr/>
                <p:nvPr/>
              </p:nvSpPr>
              <p:spPr>
                <a:xfrm>
                  <a:off x="1086482" y="2590800"/>
                  <a:ext cx="457200" cy="4572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Блок-схема: узел 31"/>
                <p:cNvSpPr/>
                <p:nvPr/>
              </p:nvSpPr>
              <p:spPr>
                <a:xfrm>
                  <a:off x="425450" y="2622612"/>
                  <a:ext cx="457200" cy="4572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" name="Группа 42"/>
            <p:cNvGrpSpPr/>
            <p:nvPr/>
          </p:nvGrpSpPr>
          <p:grpSpPr>
            <a:xfrm>
              <a:off x="2908114" y="2466373"/>
              <a:ext cx="1317625" cy="633413"/>
              <a:chOff x="304800" y="2446399"/>
              <a:chExt cx="1317625" cy="633413"/>
            </a:xfrm>
            <a:solidFill>
              <a:srgbClr val="00B050"/>
            </a:solidFill>
          </p:grpSpPr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7030A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" y="2446399"/>
                <a:ext cx="1317625" cy="17621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  <p:grpSp>
            <p:nvGrpSpPr>
              <p:cNvPr id="12" name="Группа 44"/>
              <p:cNvGrpSpPr/>
              <p:nvPr/>
            </p:nvGrpSpPr>
            <p:grpSpPr>
              <a:xfrm>
                <a:off x="425450" y="2590800"/>
                <a:ext cx="1118232" cy="489012"/>
                <a:chOff x="425450" y="2590800"/>
                <a:chExt cx="1118232" cy="489012"/>
              </a:xfrm>
              <a:grpFill/>
            </p:grpSpPr>
            <p:sp>
              <p:nvSpPr>
                <p:cNvPr id="46" name="Блок-схема: узел 45"/>
                <p:cNvSpPr/>
                <p:nvPr/>
              </p:nvSpPr>
              <p:spPr>
                <a:xfrm>
                  <a:off x="1086482" y="2590800"/>
                  <a:ext cx="457200" cy="4572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7" name="Блок-схема: узел 46"/>
                <p:cNvSpPr/>
                <p:nvPr/>
              </p:nvSpPr>
              <p:spPr>
                <a:xfrm>
                  <a:off x="425450" y="2622612"/>
                  <a:ext cx="457200" cy="4572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pic>
          <p:nvPicPr>
            <p:cNvPr id="174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984" y="1169633"/>
              <a:ext cx="2554288" cy="18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0" name="Группа 59"/>
            <p:cNvGrpSpPr>
              <a:grpSpLocks/>
            </p:cNvGrpSpPr>
            <p:nvPr/>
          </p:nvGrpSpPr>
          <p:grpSpPr bwMode="auto">
            <a:xfrm>
              <a:off x="4227958" y="2470742"/>
              <a:ext cx="1317625" cy="633413"/>
              <a:chOff x="304800" y="2446399"/>
              <a:chExt cx="1317625" cy="633413"/>
            </a:xfrm>
          </p:grpSpPr>
          <p:pic>
            <p:nvPicPr>
              <p:cNvPr id="6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" y="2446399"/>
                <a:ext cx="1317625" cy="176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grpSp>
            <p:nvGrpSpPr>
              <p:cNvPr id="17422" name="Группа 61"/>
              <p:cNvGrpSpPr>
                <a:grpSpLocks/>
              </p:cNvGrpSpPr>
              <p:nvPr/>
            </p:nvGrpSpPr>
            <p:grpSpPr bwMode="auto">
              <a:xfrm>
                <a:off x="425450" y="2590800"/>
                <a:ext cx="1118232" cy="489012"/>
                <a:chOff x="425450" y="2590800"/>
                <a:chExt cx="1118232" cy="489012"/>
              </a:xfrm>
            </p:grpSpPr>
            <p:sp>
              <p:nvSpPr>
                <p:cNvPr id="63" name="Блок-схема: узел 62"/>
                <p:cNvSpPr/>
                <p:nvPr/>
              </p:nvSpPr>
              <p:spPr>
                <a:xfrm>
                  <a:off x="1086714" y="2590850"/>
                  <a:ext cx="456439" cy="456973"/>
                </a:xfrm>
                <a:prstGeom prst="flowChartConnector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4" name="Блок-схема: узел 63"/>
                <p:cNvSpPr/>
                <p:nvPr/>
              </p:nvSpPr>
              <p:spPr>
                <a:xfrm>
                  <a:off x="425664" y="2622839"/>
                  <a:ext cx="456439" cy="456973"/>
                </a:xfrm>
                <a:prstGeom prst="flowChartConnector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5" name="Picture 4" descr="C:\Documents and Settings\Денис\Рабочий стол\картинки л-ль\л-ль картинки_00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1770063" cy="192563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Денис\Рабочий стол\картинки л-ль\л-ль картинки_00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65625"/>
            <a:ext cx="1298575" cy="19431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Денис\Рабочий стол\картинки л-ль\картинки л-ль_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1550988" cy="19748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2" descr="C:\Documents and Settings\Кирилл\Рабочий стол\МАМА\детские презентации\Почемучка\284165acb4e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223962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0226 -0.45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-0.488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1858 -0.490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11188" y="260350"/>
            <a:ext cx="73136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400">
                <a:solidFill>
                  <a:srgbClr val="FF0066"/>
                </a:solidFill>
                <a:latin typeface="Arial" charset="0"/>
              </a:rPr>
              <a:t>Сосчитай</a:t>
            </a:r>
          </a:p>
        </p:txBody>
      </p:sp>
      <p:pic>
        <p:nvPicPr>
          <p:cNvPr id="18435" name="Picture 6" descr="C:\Documents and Settings\Кирил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14938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Documents and Settings\Денис\Рабочий стол\картинки л-ль\картинки л-ль_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1550987" cy="19748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Имена девоче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492375"/>
            <a:ext cx="2125662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971550" y="2708275"/>
            <a:ext cx="10080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CA103C"/>
                </a:solidFill>
                <a:latin typeface="Arial" charset="0"/>
              </a:rPr>
              <a:t> 1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4643438" y="2852738"/>
            <a:ext cx="1728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CA103C"/>
                </a:solidFill>
                <a:latin typeface="Arial" charset="0"/>
              </a:rPr>
              <a:t> 2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1187450" y="5445125"/>
            <a:ext cx="10080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CA103C"/>
                </a:solidFill>
                <a:latin typeface="Arial" charset="0"/>
              </a:rPr>
              <a:t> 3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3851275" y="5229225"/>
            <a:ext cx="2736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CA103C"/>
                </a:solidFill>
                <a:latin typeface="Arial" charset="0"/>
              </a:rPr>
              <a:t> 4</a:t>
            </a:r>
          </a:p>
        </p:txBody>
      </p:sp>
      <p:pic>
        <p:nvPicPr>
          <p:cNvPr id="18442" name="Рисунок 29" descr="CLTH1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15462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mg3.jpg (12560 bytes)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196975"/>
            <a:ext cx="164147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чебурашка копия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435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буратино копия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r="28906"/>
          <a:stretch>
            <a:fillRect/>
          </a:stretch>
        </p:blipFill>
        <p:spPr bwMode="auto">
          <a:xfrm>
            <a:off x="2411413" y="188913"/>
            <a:ext cx="12366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49" l="1471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142" y="260349"/>
            <a:ext cx="1821154" cy="172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97">
                        <a14:foregroundMark x1="15152" y1="12424" x2="22727" y2="13939"/>
                        <a14:foregroundMark x1="55152" y1="17273" x2="45758" y2="13333"/>
                        <a14:foregroundMark x1="77879" y1="16667" x2="84545" y2="11818"/>
                        <a14:foregroundMark x1="77273" y1="14545" x2="77273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2013"/>
            <a:ext cx="13731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060575"/>
            <a:ext cx="16002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14" l="0" r="100000">
                        <a14:foregroundMark x1="56151" y1="75289" x2="68454" y2="98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3528" y="260350"/>
            <a:ext cx="149824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00" l="1167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71"/>
          <a:stretch/>
        </p:blipFill>
        <p:spPr bwMode="auto">
          <a:xfrm>
            <a:off x="7164387" y="333375"/>
            <a:ext cx="1604709" cy="1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Рисунок 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552" b="100000" l="6667" r="93444">
                        <a14:backgroundMark x1="31444" y1="93793" x2="63000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0" t="10838" r="6867"/>
          <a:stretch/>
        </p:blipFill>
        <p:spPr bwMode="auto">
          <a:xfrm>
            <a:off x="539552" y="4937685"/>
            <a:ext cx="2999232" cy="19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Содержимое 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018" b="86795" l="50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62" b="12808"/>
          <a:stretch/>
        </p:blipFill>
        <p:spPr bwMode="auto">
          <a:xfrm>
            <a:off x="5908490" y="4509665"/>
            <a:ext cx="2860606" cy="23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1"/>
          <p:cNvSpPr>
            <a:spLocks noChangeArrowheads="1"/>
          </p:cNvSpPr>
          <p:nvPr/>
        </p:nvSpPr>
        <p:spPr bwMode="auto">
          <a:xfrm>
            <a:off x="3071882" y="3645024"/>
            <a:ext cx="29591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  <a:t>Назови героев сказок.</a:t>
            </a:r>
            <a:b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</a:br>
            <a: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  <a:t> В их именах</a:t>
            </a:r>
            <a:b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</a:br>
            <a: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  <a:t> спрятались звуки </a:t>
            </a:r>
            <a:r>
              <a:rPr lang="ru-RU" alt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</a:t>
            </a:r>
            <a:r>
              <a:rPr lang="ru-RU" altLang="ru-RU" b="1" i="1" dirty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  <a:t>и</a:t>
            </a:r>
            <a:r>
              <a:rPr lang="ru-RU" altLang="ru-RU" b="1" i="1" dirty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ru-RU" alt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</a:t>
            </a:r>
            <a:r>
              <a:rPr lang="ru-RU" altLang="ru-RU" b="1" i="1" dirty="0">
                <a:solidFill>
                  <a:srgbClr val="0070C0"/>
                </a:solidFill>
                <a:latin typeface="Corbel" pitchFamily="34" charset="0"/>
              </a:rPr>
              <a:t>. </a:t>
            </a:r>
            <a:br>
              <a:rPr lang="ru-RU" altLang="ru-RU" b="1" i="1" dirty="0">
                <a:solidFill>
                  <a:srgbClr val="0070C0"/>
                </a:solidFill>
                <a:latin typeface="Corbel" pitchFamily="34" charset="0"/>
              </a:rPr>
            </a:br>
            <a: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  <a:t>Подумай на каком транспорте </a:t>
            </a:r>
            <a:b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</a:br>
            <a: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  <a:t>отправится в путешествие каждый герой?</a:t>
            </a:r>
            <a:br>
              <a:rPr lang="ru-RU" altLang="ru-RU" b="1" i="1" dirty="0">
                <a:solidFill>
                  <a:srgbClr val="FF0000"/>
                </a:solidFill>
                <a:latin typeface="Corbel" pitchFamily="34" charset="0"/>
              </a:rPr>
            </a:br>
            <a:endParaRPr lang="ru-RU" altLang="ru-RU" b="1" i="1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62014 0.5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0.06435 L 0.48368 0.5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8 0.14166 L -0.39479 0.65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847 L -0.43889 0.52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5035 0.5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-0.00023 L 0.66128 0.41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2847 0.420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1733550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2513"/>
            <a:ext cx="20208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81300"/>
            <a:ext cx="180022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18732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2236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198755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2051050" y="447675"/>
            <a:ext cx="48974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Назови 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60648"/>
            <a:ext cx="8208912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208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sablon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214313" y="1357313"/>
            <a:ext cx="8929687" cy="201453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99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0" b="1">
                <a:solidFill>
                  <a:srgbClr val="CA103C"/>
                </a:solidFill>
                <a:latin typeface="Arial" charset="0"/>
              </a:rPr>
              <a:t>МОЛОДЕЦ!</a:t>
            </a:r>
            <a:endParaRPr lang="ru-RU" altLang="ru-RU" sz="8000" b="1" i="1">
              <a:solidFill>
                <a:srgbClr val="CA103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755650" y="549275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</a:rPr>
              <a:t>Назови первый звук  в словах-картинках</a:t>
            </a:r>
          </a:p>
        </p:txBody>
      </p:sp>
      <p:pic>
        <p:nvPicPr>
          <p:cNvPr id="26" name="Рисунок 25" descr="BD0492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13763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 descr="http://www.scooting.eu/wp-content/swallow_adult_300_tcm9-142504_v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23749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losh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7999" r="7333" b="7333"/>
          <a:stretch>
            <a:fillRect/>
          </a:stretch>
        </p:blipFill>
        <p:spPr bwMode="auto">
          <a:xfrm>
            <a:off x="5580063" y="1989138"/>
            <a:ext cx="21955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1" descr="flowers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16462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1943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16811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04813"/>
            <a:ext cx="240188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1619250" y="6094413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  <a:latin typeface="Arial" charset="0"/>
              </a:rPr>
              <a:t>Произноси звук Л пока летит самолет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rog_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4248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Имена девоче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05038"/>
            <a:ext cx="17287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Имена мальчиков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18002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619250" y="6094413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  <a:latin typeface="Arial" charset="0"/>
              </a:rPr>
              <a:t>Произноси звук Л пока прыгает лягушка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916831"/>
            <a:ext cx="5203800" cy="28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9"/>
          <p:cNvSpPr>
            <a:spLocks noChangeArrowheads="1"/>
          </p:cNvSpPr>
          <p:nvPr/>
        </p:nvSpPr>
        <p:spPr bwMode="auto">
          <a:xfrm>
            <a:off x="3491880" y="548680"/>
            <a:ext cx="2209800" cy="1524000"/>
          </a:xfrm>
          <a:prstGeom prst="cloudCallout">
            <a:avLst>
              <a:gd name="adj1" fmla="val -47412"/>
              <a:gd name="adj2" fmla="val 580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Arial" charset="0"/>
              </a:rPr>
              <a:t>Р-Р-Р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9254" y="4807830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Порычи как тигр!</a:t>
            </a:r>
            <a:endParaRPr lang="ru-R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69264776_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Группа 19"/>
          <p:cNvGrpSpPr>
            <a:grpSpLocks/>
          </p:cNvGrpSpPr>
          <p:nvPr/>
        </p:nvGrpSpPr>
        <p:grpSpPr bwMode="auto">
          <a:xfrm>
            <a:off x="4932363" y="620713"/>
            <a:ext cx="4211637" cy="2593975"/>
            <a:chOff x="3143250" y="500063"/>
            <a:chExt cx="5000625" cy="3214687"/>
          </a:xfrm>
        </p:grpSpPr>
        <p:sp>
          <p:nvSpPr>
            <p:cNvPr id="18" name="Выноска-облако 17"/>
            <p:cNvSpPr/>
            <p:nvPr/>
          </p:nvSpPr>
          <p:spPr bwMode="auto">
            <a:xfrm>
              <a:off x="3143250" y="500063"/>
              <a:ext cx="5000625" cy="3214687"/>
            </a:xfrm>
            <a:prstGeom prst="cloudCallout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11" name="TextBox 18"/>
            <p:cNvSpPr txBox="1">
              <a:spLocks noChangeArrowheads="1"/>
            </p:cNvSpPr>
            <p:nvPr/>
          </p:nvSpPr>
          <p:spPr bwMode="auto">
            <a:xfrm>
              <a:off x="4428748" y="1499488"/>
              <a:ext cx="2501255" cy="10190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Назови картинки</a:t>
              </a:r>
            </a:p>
          </p:txBody>
        </p:sp>
      </p:grp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16557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4" cstate="print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13128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11668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11588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Картинка 45 из 442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1711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644900"/>
            <a:ext cx="19446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блако 33"/>
          <p:cNvSpPr/>
          <p:nvPr/>
        </p:nvSpPr>
        <p:spPr>
          <a:xfrm>
            <a:off x="971550" y="836613"/>
            <a:ext cx="7313613" cy="465613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Кто </a:t>
            </a:r>
            <a:r>
              <a:rPr lang="ru-RU" alt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заселился не в свой домик?</a:t>
            </a:r>
            <a:endParaRPr lang="ru-RU" altLang="ru-RU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4213" y="2276475"/>
            <a:ext cx="3643312" cy="4357688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84213" y="836613"/>
            <a:ext cx="3643312" cy="1357312"/>
          </a:xfrm>
          <a:prstGeom prst="triangl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2276475"/>
            <a:ext cx="3643312" cy="4357688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59338" y="836613"/>
            <a:ext cx="3643312" cy="1357312"/>
          </a:xfrm>
          <a:prstGeom prst="triangl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 b="1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 b="1"/>
          </a:p>
        </p:txBody>
      </p:sp>
      <p:pic>
        <p:nvPicPr>
          <p:cNvPr id="13318" name="Рисунок 12" descr="буратино копия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r="28906"/>
          <a:stretch>
            <a:fillRect/>
          </a:stretch>
        </p:blipFill>
        <p:spPr bwMode="auto">
          <a:xfrm>
            <a:off x="633413" y="-26988"/>
            <a:ext cx="1446212" cy="21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C:\Documents and Settings\учитель\Мои документы\Мои рисунки\post-160198-1252929093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-114300"/>
            <a:ext cx="1614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vorob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809" r="14084" b="18677"/>
          <a:stretch>
            <a:fillRect/>
          </a:stretch>
        </p:blipFill>
        <p:spPr bwMode="auto">
          <a:xfrm>
            <a:off x="2268538" y="2565400"/>
            <a:ext cx="18716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img3.jpg (12560 bytes)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420938"/>
            <a:ext cx="164147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7" name="Picture 2" descr="C:\Documents and Settings\Кирилл\Рабочий стол\МАМА\детские презентации\Почемучка\284165acb4e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05263"/>
            <a:ext cx="12239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Денис\Рабочий стол\картинки л-ль\л-ль картинки_000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37063"/>
            <a:ext cx="1873250" cy="14414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im7-tub-ru.yandex.net/i?id=29655046-36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00313"/>
            <a:ext cx="20034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0" descr="sl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14000" b="22000"/>
          <a:stretch>
            <a:fillRect/>
          </a:stretch>
        </p:blipFill>
        <p:spPr bwMode="auto">
          <a:xfrm>
            <a:off x="971550" y="4724400"/>
            <a:ext cx="18970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рак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t="30208" r="45699" b="50000"/>
          <a:stretch>
            <a:fillRect/>
          </a:stretch>
        </p:blipFill>
        <p:spPr bwMode="auto">
          <a:xfrm>
            <a:off x="5076825" y="4365625"/>
            <a:ext cx="149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6143625" y="1071563"/>
            <a:ext cx="1214438" cy="823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>
                <a:latin typeface="Calibri" pitchFamily="34" charset="0"/>
              </a:rPr>
              <a:t>  </a:t>
            </a:r>
            <a:endParaRPr lang="ru-RU" altLang="ru-RU" sz="4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97590" y="1101703"/>
            <a:ext cx="8572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4574" y="1171556"/>
            <a:ext cx="6463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</a:t>
            </a:r>
          </a:p>
        </p:txBody>
      </p:sp>
      <p:pic>
        <p:nvPicPr>
          <p:cNvPr id="5" name="Рисунок 7" descr="E:\data\articles\50\5011\501197\img8.jpg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781300"/>
            <a:ext cx="1208088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5907/kur-valentina.13d/0_8e784_7e912315_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755650" y="549275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</a:rPr>
              <a:t>Спугни с полянки тех птиц, в названии которых есть звук Р</a:t>
            </a:r>
          </a:p>
        </p:txBody>
      </p:sp>
      <p:pic>
        <p:nvPicPr>
          <p:cNvPr id="30729" name="Picture 9" descr="solov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2" t="33073" r="19154" b="6429"/>
          <a:stretch>
            <a:fillRect/>
          </a:stretch>
        </p:blipFill>
        <p:spPr bwMode="auto">
          <a:xfrm>
            <a:off x="6661150" y="4652963"/>
            <a:ext cx="14017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7" descr="C:\Users\ДОМ\Desktop\dac6e5d48c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AA96"/>
              </a:clrFrom>
              <a:clrTo>
                <a:srgbClr val="BCAA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22472" r="6706" b="14607"/>
          <a:stretch>
            <a:fillRect/>
          </a:stretch>
        </p:blipFill>
        <p:spPr bwMode="auto">
          <a:xfrm>
            <a:off x="3708400" y="4722813"/>
            <a:ext cx="18716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" descr="Картинка 8 из 658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746" flipH="1">
            <a:off x="1033463" y="4760913"/>
            <a:ext cx="11318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3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4608952" y="3397410"/>
            <a:ext cx="2079734" cy="14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35" name="Picture 4" descr="http://www.scooting.eu/wp-content/swallow_adult_300_tcm9-142504_v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23749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Эмблема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732</TotalTime>
  <Words>98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Gill Sans MT</vt:lpstr>
      <vt:lpstr>Arial</vt:lpstr>
      <vt:lpstr>Impact</vt:lpstr>
      <vt:lpstr>Calibri</vt:lpstr>
      <vt:lpstr>Corbel</vt:lpstr>
      <vt:lpstr>Times New Roman</vt:lpstr>
      <vt:lpstr>Эмблема</vt:lpstr>
      <vt:lpstr>«Учимся произносить правильно!»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Поликутина</cp:lastModifiedBy>
  <cp:revision>22</cp:revision>
  <dcterms:created xsi:type="dcterms:W3CDTF">2014-12-12T20:44:19Z</dcterms:created>
  <dcterms:modified xsi:type="dcterms:W3CDTF">2020-05-13T10:34:28Z</dcterms:modified>
</cp:coreProperties>
</file>